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274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6E616-F98A-41FD-9465-D49B46F17A8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BAED2-80D3-4963-B70F-47E28C0AA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6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BAED2-80D3-4963-B70F-47E28C0AADB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53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7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.jpe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7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5" Type="http://schemas.openxmlformats.org/officeDocument/2006/relationships/image" Target="../media/image18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116632"/>
            <a:ext cx="6171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сад№10 «Ласточка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г.Чистополь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99705" y="5949581"/>
            <a:ext cx="56336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tt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Ахметова Гулия </a:t>
            </a:r>
            <a:r>
              <a:rPr lang="tt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Гумеровна</a:t>
            </a: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сад№10 «Ласточка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г. Чистополь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628800"/>
            <a:ext cx="734481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Интерактивный практикум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«Играя</a:t>
            </a:r>
            <a:r>
              <a:rPr lang="ru-RU" sz="3600" b="1" i="1" dirty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, изучаем татарский язык!»</a:t>
            </a:r>
            <a:r>
              <a:rPr lang="tt-RU" sz="3600" b="1" i="1" dirty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</a:t>
            </a:r>
            <a:endParaRPr lang="tt-RU" sz="3600" b="1" i="1" dirty="0" smtClean="0">
              <a:latin typeface="Times New Roman" panose="02020603050405020304" pitchFamily="18" charset="0"/>
              <a:ea typeface="Gulim" panose="020B0600000101010101" pitchFamily="34" charset="-127"/>
              <a:cs typeface="Times New Roman" panose="02020603050405020304" pitchFamily="18" charset="0"/>
            </a:endParaRPr>
          </a:p>
          <a:p>
            <a:pPr algn="ctr"/>
            <a:r>
              <a:rPr lang="tt-RU" sz="3600" b="1" i="1" dirty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tt-RU" sz="2800" b="1" i="1" dirty="0" smtClean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Интерактив практикум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«</a:t>
            </a:r>
            <a:r>
              <a:rPr lang="tt-RU" sz="3600" b="1" i="1" dirty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Уйнап , татар телен </a:t>
            </a:r>
            <a:r>
              <a:rPr lang="tt-RU" sz="3600" b="1" i="1" dirty="0" smtClean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 өйрәнәбез</a:t>
            </a:r>
            <a:r>
              <a:rPr lang="tt-RU" sz="3600" b="1" i="1" dirty="0">
                <a:latin typeface="Times New Roman" panose="02020603050405020304" pitchFamily="18" charset="0"/>
                <a:ea typeface="Gulim" panose="020B0600000101010101" pitchFamily="34" charset="-127"/>
                <a:cs typeface="Times New Roman" panose="02020603050405020304" pitchFamily="18" charset="0"/>
              </a:rPr>
              <a:t>!”</a:t>
            </a:r>
            <a:endParaRPr lang="ru-RU" sz="3600" b="1" i="1" dirty="0">
              <a:latin typeface="Times New Roman" panose="02020603050405020304" pitchFamily="18" charset="0"/>
              <a:ea typeface="Gulim" panose="020B0600000101010101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41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2132856"/>
            <a:ext cx="31963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 </a:t>
            </a:r>
            <a:endParaRPr lang="tt-RU" sz="48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4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Әфәрин!</a:t>
            </a:r>
            <a:endParaRPr lang="ru-RU" sz="4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5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980728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Рассмотрение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методики применения интерактивных технологий в домашних условиях;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Мотивировать 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форм и приемов обучения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Установление эмоционального контакта между педагогами, родителями, детьми.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 Способствовать повышению у педагогов и родителей уровня развития профессиональной компетенции посредством интерактивных приемов и методов.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2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79170" y="692696"/>
            <a:ext cx="47016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Энергизатор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77471"/>
            <a:ext cx="8820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-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tt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әнмесез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(рукопожатие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t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Хәлләр ничек?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(хлопаем по плечу)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tt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показываем </a:t>
            </a:r>
            <a:r>
              <a:rPr lang="tt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пале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ц)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Мин (руку к сердцу) 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Сине  (руки в сторону партнёра)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Яратам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(обняться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УЛИЯ\Downloads\imgonline-com-ua-Transparent-backgr-lJEhrODHogER4OX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1296143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УЛИЯ\Downloads\imgonline-com-ua-Transparent-backgr-UHWIRl5UrDvnEZQ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3717" y="1794654"/>
            <a:ext cx="1406404" cy="130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ГУЛИЯ\Downloads\imgonline-com-ua-Transparent-backgr-ph3HD6nhYyW52WS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71" y="2564904"/>
            <a:ext cx="913284" cy="109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ГУЛИЯ\Downloads\imgonline-com-ua-Transparent-backgr-IqIMIjptLlIyV4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9" y="4005064"/>
            <a:ext cx="1319462" cy="13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ГУЛИЯ\Downloads\imgonline-com-ua-Transparent-backgr-rpK5kAHBu9r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43206"/>
            <a:ext cx="1389458" cy="138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ГУЛИЯ\Downloads\imgonline-com-ua-Transparent-backgr-k30dnZoELE9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02" y="3284984"/>
            <a:ext cx="728866" cy="119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764704"/>
            <a:ext cx="7128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энергизатор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«Овощной салат».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86074" y="2716507"/>
            <a:ext cx="20882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суган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орковь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 t="69816" r="83091" b="9178"/>
          <a:stretch/>
        </p:blipFill>
        <p:spPr bwMode="auto">
          <a:xfrm>
            <a:off x="1216035" y="1009584"/>
            <a:ext cx="1975848" cy="209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86165" y="2922173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кишер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капуста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6" t="69816" r="13853" b="11490"/>
          <a:stretch/>
        </p:blipFill>
        <p:spPr bwMode="auto">
          <a:xfrm>
            <a:off x="1246223" y="3429000"/>
            <a:ext cx="1876716" cy="168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помидор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2" t="71357" r="53025" b="9178"/>
          <a:stretch/>
        </p:blipFill>
        <p:spPr bwMode="auto">
          <a:xfrm>
            <a:off x="3784599" y="1218630"/>
            <a:ext cx="1662361" cy="180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лук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9" t="71357" r="71383" b="9178"/>
          <a:stretch/>
        </p:blipFill>
        <p:spPr bwMode="auto">
          <a:xfrm>
            <a:off x="5724128" y="899807"/>
            <a:ext cx="1621898" cy="202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картошка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71" t="74634" b="12683"/>
          <a:stretch/>
        </p:blipFill>
        <p:spPr bwMode="auto">
          <a:xfrm>
            <a:off x="3631915" y="3578840"/>
            <a:ext cx="1967727" cy="158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огурец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3" t="71357" r="33655" b="11491"/>
          <a:stretch/>
        </p:blipFill>
        <p:spPr bwMode="auto">
          <a:xfrm>
            <a:off x="5974438" y="3023990"/>
            <a:ext cx="2290287" cy="202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654425" y="5202243"/>
            <a:ext cx="1686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бәрәнге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32" y="5007252"/>
            <a:ext cx="19510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18" y="4775205"/>
            <a:ext cx="1584325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563888" y="3023990"/>
            <a:ext cx="1776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t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</a:t>
            </a:r>
          </a:p>
        </p:txBody>
      </p:sp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780" y="332656"/>
            <a:ext cx="8532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Игра  «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ea typeface="Times New Roman"/>
              </a:rPr>
              <a:t>Веселый счет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»</a:t>
            </a:r>
          </a:p>
          <a:p>
            <a:pPr algn="ctr"/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3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36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endParaRPr lang="ru-RU" sz="36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20" y="970198"/>
            <a:ext cx="46021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ер"/>
          <p:cNvSpPr/>
          <p:nvPr/>
        </p:nvSpPr>
        <p:spPr>
          <a:xfrm>
            <a:off x="179512" y="1397235"/>
            <a:ext cx="1872629" cy="233910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</a:rPr>
              <a:t>1</a:t>
            </a:r>
          </a:p>
          <a:p>
            <a:pPr algn="ctr"/>
            <a:r>
              <a:rPr lang="ru-RU" sz="6600" b="1" dirty="0" err="1">
                <a:solidFill>
                  <a:srgbClr val="FF0000"/>
                </a:solidFill>
                <a:latin typeface="Times New Roman"/>
                <a:ea typeface="Times New Roman"/>
              </a:rPr>
              <a:t>Бер</a:t>
            </a:r>
            <a:r>
              <a:rPr lang="ru-RU" sz="6600" b="1" dirty="0">
                <a:solidFill>
                  <a:srgbClr val="FF0000"/>
                </a:solidFill>
                <a:latin typeface="Times New Roman"/>
                <a:ea typeface="Times New Roman"/>
              </a:rPr>
              <a:t>!</a:t>
            </a:r>
            <a:endParaRPr lang="ru-RU" sz="66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ике"/>
          <p:cNvSpPr/>
          <p:nvPr/>
        </p:nvSpPr>
        <p:spPr>
          <a:xfrm>
            <a:off x="1907704" y="1464459"/>
            <a:ext cx="1843389" cy="233910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</a:rPr>
              <a:t>2</a:t>
            </a:r>
          </a:p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Ике!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6" name="өч"/>
          <p:cNvSpPr/>
          <p:nvPr/>
        </p:nvSpPr>
        <p:spPr>
          <a:xfrm>
            <a:off x="3770338" y="1404926"/>
            <a:ext cx="1603323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</a:t>
            </a:r>
          </a:p>
          <a:p>
            <a:pPr algn="ctr"/>
            <a:r>
              <a:rPr lang="tt-RU" sz="6600" b="1" dirty="0">
                <a:solidFill>
                  <a:srgbClr val="FFFF00"/>
                </a:solidFill>
                <a:latin typeface="Times New Roman"/>
                <a:ea typeface="Times New Roman"/>
              </a:rPr>
              <a:t>Өч</a:t>
            </a:r>
            <a:r>
              <a:rPr lang="ru-RU" sz="6600" b="1" dirty="0">
                <a:solidFill>
                  <a:srgbClr val="FFFF00"/>
                </a:solidFill>
                <a:latin typeface="Times New Roman"/>
                <a:ea typeface="Times New Roman"/>
              </a:rPr>
              <a:t>!</a:t>
            </a:r>
            <a:endParaRPr lang="ru-RU" sz="6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дүрт"/>
          <p:cNvSpPr/>
          <p:nvPr/>
        </p:nvSpPr>
        <p:spPr>
          <a:xfrm>
            <a:off x="5412550" y="1542968"/>
            <a:ext cx="1944956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tt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үрт!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биш"/>
          <p:cNvSpPr/>
          <p:nvPr/>
        </p:nvSpPr>
        <p:spPr>
          <a:xfrm>
            <a:off x="7363981" y="1633840"/>
            <a:ext cx="1827743" cy="215443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</a:p>
          <a:p>
            <a:pPr algn="ctr"/>
            <a:r>
              <a:rPr lang="tt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БИШ!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саубул"/>
          <p:cNvSpPr/>
          <p:nvPr/>
        </p:nvSpPr>
        <p:spPr>
          <a:xfrm>
            <a:off x="1692848" y="4221088"/>
            <a:ext cx="549862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tt-RU" sz="8000" b="1" cap="all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Times New Roman"/>
              </a:rPr>
              <a:t>Сау- </a:t>
            </a:r>
            <a:r>
              <a:rPr lang="tt-RU" sz="8000" b="1" cap="all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Times New Roman"/>
              </a:rPr>
              <a:t>бул</a:t>
            </a:r>
            <a:r>
              <a:rPr lang="ru-RU" sz="8000" b="1" cap="all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Times New Roman"/>
              </a:rPr>
              <a:t>! </a:t>
            </a:r>
            <a:endParaRPr lang="ru-RU" sz="8000" b="1" cap="all" spc="0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" name="Picture 2" descr="C:\Users\ГУЛИЯ\Downloads\imgonline-com-ua-Transparent-backgr-69U7GwEKXG1ibZ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184" y="4302974"/>
            <a:ext cx="2105540" cy="140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УЛИЯ\Documents\дс10\тата 10\картинки\imgonline-com-ua-Transparent-backgr-rxXfYA2QFLAhmy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36" y="188640"/>
            <a:ext cx="1771368" cy="188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сау бу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6071" y="400308"/>
            <a:ext cx="62911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«Съедобное – несъедобное</a:t>
            </a:r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«Карусель»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168" y="1339471"/>
            <a:ext cx="38401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Ипи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Өстәл- </a:t>
            </a:r>
          </a:p>
          <a:p>
            <a:r>
              <a:rPr lang="tt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Сөт-</a:t>
            </a:r>
          </a:p>
          <a:p>
            <a:endParaRPr lang="tt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Курчак – </a:t>
            </a:r>
          </a:p>
          <a:p>
            <a:endParaRPr lang="tt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Машина- </a:t>
            </a:r>
          </a:p>
        </p:txBody>
      </p:sp>
      <p:pic>
        <p:nvPicPr>
          <p:cNvPr id="6" name="капуста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36" t="69816" r="13853" b="11490"/>
          <a:stretch/>
        </p:blipFill>
        <p:spPr bwMode="auto">
          <a:xfrm>
            <a:off x="6685013" y="1291532"/>
            <a:ext cx="1189821" cy="106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морковь" descr="C:\Users\ГУЛИЯ\Documents\дс10\тата 10\салат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 t="69816" r="83091" b="9178"/>
          <a:stretch/>
        </p:blipFill>
        <p:spPr bwMode="auto">
          <a:xfrm>
            <a:off x="6240865" y="4245712"/>
            <a:ext cx="1134737" cy="120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 descr="C:\Users\ГУЛИЯ\Documents\дс10\тата 10\хлебй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47" b="67379"/>
          <a:stretch/>
        </p:blipFill>
        <p:spPr bwMode="auto">
          <a:xfrm>
            <a:off x="1902910" y="1477526"/>
            <a:ext cx="1151126" cy="88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ГУЛИЯ\Documents\дс10\тата 10\сет png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30" b="45684"/>
          <a:stretch/>
        </p:blipFill>
        <p:spPr bwMode="auto">
          <a:xfrm>
            <a:off x="1587094" y="3173005"/>
            <a:ext cx="891379" cy="89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кукл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636" y="4019902"/>
            <a:ext cx="865187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машина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396" y="5544741"/>
            <a:ext cx="13176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мяч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159" y="3760157"/>
            <a:ext cx="140811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брюки" descr="C:\Users\ГУЛИЯ\Documents\дс10\тата 10\hello_html_32bcb342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272" y="5288315"/>
            <a:ext cx="968532" cy="142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платье" descr="C:\Users\ГУЛИЯ\Documents\дс10\тата 10\imgonline-com-ua-Transparent-backgr-Wrk3seGTlf4rfx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865" y="2367344"/>
            <a:ext cx="1331686" cy="118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080" y="2439719"/>
            <a:ext cx="1073150" cy="989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71644" y="1537714"/>
            <a:ext cx="20692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кәбестә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86021" y="2549638"/>
            <a:ext cx="20681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күлмәк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86568" y="3685601"/>
            <a:ext cx="14694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 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71644" y="4654109"/>
            <a:ext cx="18758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кишер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63525" y="5677000"/>
            <a:ext cx="19849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чалбар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 descr="C:\Users\ГУЛИЯ\Documents\дс10\тата 10\картинки\imgonline-com-ua-Transparent-backgr-rxXfYA2QFLAhmy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04" y="437606"/>
            <a:ext cx="1303262" cy="138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4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332656"/>
            <a:ext cx="506863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«Предметы и цвета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методу </a:t>
            </a:r>
            <a:r>
              <a:rPr lang="ru-RU" sz="3200" b="1" dirty="0">
                <a:solidFill>
                  <a:srgbClr val="0070C0"/>
                </a:solidFill>
                <a:latin typeface="Times New Roman"/>
                <a:ea typeface="Times New Roman"/>
              </a:rPr>
              <a:t>«Карусель»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12776"/>
            <a:ext cx="5040560" cy="193899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9791" y="1619491"/>
            <a:ext cx="32573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ГУЛИЯ\Documents\дс10\тата 10\картинки\imgonline-com-ua-Transparent-backgr-rxXfYA2QFLAhm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02" y="63084"/>
            <a:ext cx="1979712" cy="210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УЛИЯ\Downloads\imgonline-com-ua-Transparent-backgr-da9Tvd3h1wvi64m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0" y="330479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ГУЛИЯ\Documents\дс10\тата 10\картинки\5c949cfad06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60" y="4539220"/>
            <a:ext cx="1923888" cy="192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ГУЛИЯ\Downloads\imgonline-com-ua-Transparent-backgr-X6MWMwGAV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861" y="1411451"/>
            <a:ext cx="1335862" cy="133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ГУЛИЯ\Documents\дс10\тата 10\картинки\imgonline-com-ua-Transparent-backgr-U8qPPHAlFv1b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11" y="5229200"/>
            <a:ext cx="1718095" cy="114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ГУЛИЯ\Downloads\imgonline-com-ua-Transparent-backgr-YyBuKKSOWX8zyW7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85" y="1412776"/>
            <a:ext cx="956646" cy="95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синее платҗе" descr="C:\Users\ГУЛИЯ\Downloads\imgonline-com-ua-Transparent-backgr-xJ3KqAbHQEhUm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41" y="4539220"/>
            <a:ext cx="191683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ГУЛИЯ\Documents\дс10\тата 10\картинки\imgonline-com-ua-Transparent-backgr-eRP545i0D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11" y="1591802"/>
            <a:ext cx="1366185" cy="193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42" y="1619491"/>
            <a:ext cx="1866255" cy="1647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97" y="3450439"/>
            <a:ext cx="1399686" cy="125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машина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63" y="3376865"/>
            <a:ext cx="13176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мяч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678" y="2949828"/>
            <a:ext cx="140811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263" y="3676653"/>
            <a:ext cx="1622425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828" y="4658121"/>
            <a:ext cx="1663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02" y="197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332656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анкетируем друг друга»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методу 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1384" y="1268760"/>
            <a:ext cx="80831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имя    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(Син кем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  <a:endParaRPr lang="tt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</a:t>
            </a:r>
            <a:r>
              <a:rPr lang="tt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напиток </a:t>
            </a:r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(Син нәрсә яратасың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pPr>
              <a:lnSpc>
                <a:spcPct val="150000"/>
              </a:lnSpc>
            </a:pPr>
            <a:endParaRPr lang="tt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любимое </a:t>
            </a:r>
            <a:r>
              <a:rPr lang="tt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блюдо </a:t>
            </a:r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(Син нәрсә яратасың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tt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любимая </a:t>
            </a:r>
            <a:r>
              <a:rPr lang="tt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игрушка? </a:t>
            </a:r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(Нинди уенчык яратасың</a:t>
            </a: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</a:t>
            </a:r>
          </a:p>
          <a:p>
            <a:pPr>
              <a:lnSpc>
                <a:spcPct val="150000"/>
              </a:lnSpc>
            </a:pPr>
            <a:endParaRPr lang="tt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t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любимый </a:t>
            </a:r>
            <a:r>
              <a:rPr lang="tt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 </a:t>
            </a:r>
            <a: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(Нинди төс яратасың?)</a:t>
            </a:r>
            <a:br>
              <a:rPr lang="tt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28669"/>
            <a:ext cx="720080" cy="105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:\Users\ГУЛИЯ\Downloads\imgonline-com-ua-Transparent-backgr-b9ncMNAjWb1h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3" t="4681" r="10800" b="-518"/>
          <a:stretch/>
        </p:blipFill>
        <p:spPr bwMode="auto">
          <a:xfrm>
            <a:off x="177473" y="2053769"/>
            <a:ext cx="703911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ГУЛИЯ\Downloads\imgonline-com-ua-Transparent-backgr-sEvtZHhDGgNlX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46" y="2256100"/>
            <a:ext cx="690495" cy="70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ГУЛИЯ\Documents\дс10\тата 10\сет png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30" b="45684"/>
          <a:stretch/>
        </p:blipFill>
        <p:spPr bwMode="auto">
          <a:xfrm>
            <a:off x="945187" y="2104351"/>
            <a:ext cx="802211" cy="80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C:\Users\ГУЛИЯ\Downloads\imgonline-com-ua-Transparent-backgr-XLfqPYAzDYg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56100"/>
            <a:ext cx="1660639" cy="77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C:\Users\ГУЛИЯ\Documents\дс10\тата 10\картинки\1464-600x6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2" y="3489779"/>
            <a:ext cx="959111" cy="63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 descr="C:\Users\ГУЛИЯ\Documents\дс10\тата 10\картинки\imgonline-com-ua-Transparent-backgr-ytt0ZgdawOG7lW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04" y="3489779"/>
            <a:ext cx="1037387" cy="65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ГУЛИЯ\Downloads\imgonline-com-ua-Transparent-backgr-0b4fCb3Sys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04036"/>
            <a:ext cx="1201130" cy="8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ГУЛИЯ\Documents\дс10\тата 10\картинки\a3a6e383a89b349d387aa0457277913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724" y="3459207"/>
            <a:ext cx="1163380" cy="77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ГУЛИЯ\Documents\дс10\тата 10\картинки\imgonline-com-ua-Transparent-backgr-eRP545i0D5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7" y="4509120"/>
            <a:ext cx="624644" cy="88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машина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92" y="4477164"/>
            <a:ext cx="13176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кукла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29" y="4537978"/>
            <a:ext cx="605026" cy="88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мяч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541" y="4537978"/>
            <a:ext cx="140811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вал 18"/>
          <p:cNvSpPr/>
          <p:nvPr/>
        </p:nvSpPr>
        <p:spPr>
          <a:xfrm>
            <a:off x="1835696" y="5854244"/>
            <a:ext cx="720080" cy="7399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79284" y="5821599"/>
            <a:ext cx="720080" cy="785323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524574" y="5821598"/>
            <a:ext cx="720080" cy="77258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41309" y="5877272"/>
            <a:ext cx="735347" cy="7169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019.radikal.ru/i625/1205/ce/046e7819de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ГУЛИЯ\Downloads\herzbild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31311"/>
            <a:ext cx="1325905" cy="105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767" y="1484458"/>
            <a:ext cx="672505" cy="13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ГУЛИЯ\Downloads\imgonline-com-ua-Transparent-backgr-b9ncMNAjWb1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14" y="1388704"/>
            <a:ext cx="1219291" cy="1219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мин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5" y="511989"/>
            <a:ext cx="582156" cy="116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4984" y="680818"/>
            <a:ext cx="1535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ОЛЯ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4071" y="1096317"/>
            <a:ext cx="9380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2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5" y="2721022"/>
            <a:ext cx="672505" cy="13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16414"/>
            <a:ext cx="672505" cy="13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ГУЛИЯ\Downloads\imgonline-com-ua-Transparent-backgr-DKW7oKBZsEV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88" y="5085184"/>
            <a:ext cx="672505" cy="13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 descr="C:\Users\ГУЛИЯ\Documents\дс10\тата 10\картинки\a3a6e383a89b349d387aa0457277913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711" y="3041585"/>
            <a:ext cx="1163380" cy="77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ГУЛИЯ\Downloads\herzbild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62" y="2900838"/>
            <a:ext cx="1325905" cy="105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ГУЛИЯ\Downloads\herzbild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144" y="3816414"/>
            <a:ext cx="1325905" cy="105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кукл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1050"/>
            <a:ext cx="605026" cy="88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 descr="C:\Users\ГУЛИЯ\Downloads\herzbild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17" y="5321441"/>
            <a:ext cx="1325905" cy="105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вал 23"/>
          <p:cNvSpPr/>
          <p:nvPr/>
        </p:nvSpPr>
        <p:spPr>
          <a:xfrm>
            <a:off x="1521711" y="5517232"/>
            <a:ext cx="720080" cy="77258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85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204</Words>
  <Application>Microsoft Office PowerPoint</Application>
  <PresentationFormat>Экран (4:3)</PresentationFormat>
  <Paragraphs>71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ГУЛИЯ</dc:creator>
  <cp:lastModifiedBy>ГУЛИЯ</cp:lastModifiedBy>
  <cp:revision>32</cp:revision>
  <dcterms:created xsi:type="dcterms:W3CDTF">2020-01-17T15:15:00Z</dcterms:created>
  <dcterms:modified xsi:type="dcterms:W3CDTF">2020-03-30T19:22:13Z</dcterms:modified>
</cp:coreProperties>
</file>